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20" r:id="rId5"/>
    <p:sldMasterId id="2147483746" r:id="rId6"/>
    <p:sldMasterId id="2147483772" r:id="rId7"/>
    <p:sldMasterId id="2147483798" r:id="rId8"/>
    <p:sldMasterId id="2147483824" r:id="rId9"/>
    <p:sldMasterId id="2147483850" r:id="rId10"/>
    <p:sldMasterId id="2147483648" r:id="rId11"/>
  </p:sldMasterIdLst>
  <p:notesMasterIdLst>
    <p:notesMasterId r:id="rId24"/>
  </p:notesMasterIdLst>
  <p:sldIdLst>
    <p:sldId id="296" r:id="rId12"/>
    <p:sldId id="542" r:id="rId13"/>
    <p:sldId id="281" r:id="rId14"/>
    <p:sldId id="543" r:id="rId15"/>
    <p:sldId id="524" r:id="rId16"/>
    <p:sldId id="526" r:id="rId17"/>
    <p:sldId id="284" r:id="rId18"/>
    <p:sldId id="535" r:id="rId19"/>
    <p:sldId id="531" r:id="rId20"/>
    <p:sldId id="539" r:id="rId21"/>
    <p:sldId id="544" r:id="rId22"/>
    <p:sldId id="287" r:id="rId23"/>
  </p:sldIdLst>
  <p:sldSz cx="9144000" cy="5715000" type="screen16x10"/>
  <p:notesSz cx="6858000" cy="1485900"/>
  <p:defaultTextStyle>
    <a:defPPr>
      <a:defRPr lang="en-US"/>
    </a:defPPr>
    <a:lvl1pPr marL="0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1pPr>
    <a:lvl2pPr marL="318694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2pPr>
    <a:lvl3pPr marL="637388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3pPr>
    <a:lvl4pPr marL="956083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4pPr>
    <a:lvl5pPr marL="1274777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5pPr>
    <a:lvl6pPr marL="1593471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6pPr>
    <a:lvl7pPr marL="1912165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7pPr>
    <a:lvl8pPr marL="2230859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8pPr>
    <a:lvl9pPr marL="2549553" algn="l" defTabSz="637388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un Pink" id="{7007D5C1-3BBD-49FA-833A-F15FBED4CBA1}">
          <p14:sldIdLst>
            <p14:sldId id="296"/>
            <p14:sldId id="542"/>
            <p14:sldId id="281"/>
            <p14:sldId id="543"/>
            <p14:sldId id="524"/>
            <p14:sldId id="526"/>
            <p14:sldId id="284"/>
            <p14:sldId id="535"/>
            <p14:sldId id="531"/>
            <p14:sldId id="539"/>
            <p14:sldId id="544"/>
            <p14:sldId id="287"/>
          </p14:sldIdLst>
        </p14:section>
        <p14:section name="Run Sea" id="{D0093D57-976D-42EE-8DB7-CFC79FEEADF4}">
          <p14:sldIdLst/>
        </p14:section>
        <p14:section name="Run Blue" id="{BDAD7553-C6AB-420F-87D6-320CFC81A71E}">
          <p14:sldIdLst/>
        </p14:section>
        <p14:section name="Run Violet" id="{BB7C036D-FF28-4A9C-B31F-3A782EEF6526}">
          <p14:sldIdLst/>
        </p14:section>
        <p14:section name="Run Lavender" id="{E1AEC47D-1013-4097-9E4A-E5F1B62BBE0A}">
          <p14:sldIdLst/>
        </p14:section>
        <p14:section name="Run Lilac" id="{295DC601-AD9F-4B1A-9F70-60610028FF6E}">
          <p14:sldIdLst/>
        </p14:section>
        <p14:section name="Run_Rainbow" id="{19D2B374-816A-45F1-B154-FED2938FA9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265"/>
    <a:srgbClr val="6A4BE5"/>
    <a:srgbClr val="713AE9"/>
    <a:srgbClr val="FF6600"/>
    <a:srgbClr val="24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6" autoAdjust="0"/>
    <p:restoredTop sz="94689"/>
  </p:normalViewPr>
  <p:slideViewPr>
    <p:cSldViewPr snapToGrid="0">
      <p:cViewPr>
        <p:scale>
          <a:sx n="66" d="100"/>
          <a:sy n="66" d="100"/>
        </p:scale>
        <p:origin x="414" y="33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EAB462-68BD-2C4A-B250-A83C9B67F133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154113"/>
            <a:ext cx="49879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C8E431-CC5B-C34F-B5C8-57498CF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32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– any new members, news, agenda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0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22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6C1D-1386-49B2-8ECA-48D2A60DD8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1FC9-0159-4E31-990B-BCCF291D2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2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29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35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90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8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10829889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431314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2110327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9917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62654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24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93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7527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9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7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84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4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0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02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831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24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53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61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9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76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01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6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23926188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accent3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1604819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0599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26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5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0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21218682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59679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73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40672156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93024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15419138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282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0335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873318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44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1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16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70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4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55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918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84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88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652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27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14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1325538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100589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ox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14599205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540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37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93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11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85695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1909979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15703848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89389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33598370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ox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38582936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861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139241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28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57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96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70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69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95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38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ox Clear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0079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97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061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30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51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77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26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49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91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56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ox Char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486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99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39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69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10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7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5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63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61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18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278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ox Char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587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79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080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5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799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289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332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790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823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6275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9015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accent5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3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66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accent3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9565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accent4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672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9123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Here, two lines </a:t>
            </a:r>
            <a:r>
              <a:rPr lang="en-US" err="1"/>
              <a:t>maxTitle</a:t>
            </a:r>
            <a:r>
              <a:rPr lang="en-US"/>
              <a:t> Here, two lines max</a:t>
            </a:r>
          </a:p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6941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35921095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19040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310352748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53841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9009964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7712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3 UP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5061802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17947740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79634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26317945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51557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29649594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61376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28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8A52-86D7-424F-9C59-F5C23AD8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233B0-1D53-4BAF-A583-05607A1BE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5D3BD-EA91-4FDD-84A5-AA5A4B67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F4AD-4B7F-452F-BB44-59336E57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4C21-307F-49F8-B5D7-4B63DF2A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33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EC8F-A5E5-4CBD-9123-8FCDCC8A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0357-1499-4D94-AA1C-B35F50A5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F2D0-C81D-424C-B9CF-55A8F78C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2C93-CF12-495E-B85B-287395FE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FC5E-CAA1-4D83-821B-9B47B418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358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2F37-F194-47FE-9F5D-2A56D1DB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DBEC2-297F-4431-A505-0BB713F0E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7E64-D0D7-4181-88A5-E09C2FEC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F6B8-59F7-4627-A641-8A7D7AEE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38D45-A341-48A2-A967-C88708E5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6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rofile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6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lang="en-US" sz="1200" b="1" spc="0" smtClean="0">
                <a:solidFill>
                  <a:schemeClr val="accent1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6595724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F144-C529-4CA6-B23D-58BDD98D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19C1-6EF1-4718-8DDC-A695FA91C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D8CA7-1F1F-4339-9C6F-A6F867D8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79ACD-ACB5-42EC-AB3B-69911C8F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BE498-3D5F-4736-8BE3-6D23B27F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CB47A-10CE-4CB5-8D81-5797F298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88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5B80-D040-44F4-9FD6-E5F7F6FC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791FF-0F45-43F1-81AB-7C4692C89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CE3D-3D0D-410C-ACD2-A453725B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9175C-388D-4994-9D5A-EBA1CE060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9DCBC-D079-4093-AD6B-E86DEF2E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8132B-6C79-4982-B590-65185B07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5361B-774F-4B8D-BC6D-88BBAD7C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EED26-E7A8-4429-B21B-31EFA85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07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B3AD-2FDC-447C-97B6-F3EDB260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FBAF-A99C-4B08-9ED1-474BC4B2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77A2A-8635-460D-921A-64640F24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BC9FC-C2F7-4423-A5D1-A650D88A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32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E4795-CEC8-4883-A2A4-C6725357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B9D59-25AE-40F4-BAD1-D759D89C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69A0-F332-46CE-9518-C73E1600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882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F5D0-3A6C-4074-983A-9E0A3AF8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B49A-22E8-4DA1-9A7E-592ADF80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A321F-B43E-43CC-9BF6-73346447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FB6DE-5684-4426-AA31-40E3B108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8A81F-E819-406E-AB1C-7ED78510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668D2-561C-4D7B-B88B-667727FD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7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9B5E-4655-4F26-A432-28ED7C80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D1F61-6559-4929-9C22-6FA9E0256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C3597-856E-4B09-AE26-EDA3E95DF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0D15-956D-4417-9DFE-0F0A3DFF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4FE03-11CE-41D6-B631-55A980B1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9D1AC-B80E-456C-A170-5FD22B5E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59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CF49-AAF0-4E13-9CFF-A42E8985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3E33C-7220-47E8-895D-FAA7106A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CBF2-1899-4471-8B78-39F394C1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763EF-31E7-490F-BE7D-DAE295D7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DCE7E-1D14-46B1-B545-1B2E2723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7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BA0E4-647F-4CAD-8B7B-A6F119E8B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106B1-5DCA-4599-94FA-4BAACE27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0F8EE-8D80-4523-BDEB-15CD1D6F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98C4-5B4D-469F-83DA-06FC6F1C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8B68-4C56-4A30-8FEC-98327D87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52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0" y="521"/>
            <a:ext cx="9144000" cy="990600"/>
          </a:xfrm>
          <a:prstGeom prst="rect">
            <a:avLst/>
          </a:prstGeom>
          <a:solidFill>
            <a:srgbClr val="005F9F"/>
          </a:solidFill>
          <a:ln w="9525">
            <a:noFill/>
            <a:miter lim="800000"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9pPr>
          </a:lstStyle>
          <a:p>
            <a:pPr algn="ctr" defTabSz="685800">
              <a:lnSpc>
                <a:spcPts val="2400"/>
              </a:lnSpc>
            </a:pPr>
            <a:r>
              <a:rPr lang="en-US" sz="2400">
                <a:latin typeface="Helvetica" panose="020B0604020202020204" pitchFamily="34" charset="0"/>
                <a:ea typeface="Baskerville" charset="0"/>
                <a:cs typeface="Helvetica" panose="020B0604020202020204" pitchFamily="34" charset="0"/>
              </a:rPr>
              <a:t>Headline TK</a:t>
            </a:r>
          </a:p>
          <a:p>
            <a:pPr algn="ctr" defTabSz="685800">
              <a:lnSpc>
                <a:spcPts val="2400"/>
              </a:lnSpc>
            </a:pPr>
            <a:r>
              <a:rPr lang="en-US" sz="1800" i="1" spc="75">
                <a:solidFill>
                  <a:srgbClr val="FFFF00"/>
                </a:solidFill>
                <a:latin typeface="Helvetica" panose="020B0604020202020204" pitchFamily="34" charset="0"/>
                <a:ea typeface="Baskerville" charset="0"/>
                <a:cs typeface="Helvetica" panose="020B0604020202020204" pitchFamily="34" charset="0"/>
              </a:rPr>
              <a:t>TK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0" y="5461085"/>
            <a:ext cx="4114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71450" tIns="0" rIns="0" bIns="157734" anchor="b" anchorCtr="0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600" b="0" i="0">
                <a:latin typeface="Calibri Regular" charset="0"/>
                <a:ea typeface="ＭＳ Ｐゴシック" pitchFamily="-116" charset="-128"/>
                <a:cs typeface="+mn-cs"/>
              </a:rPr>
              <a:t>Source: 2019 Working</a:t>
            </a:r>
            <a:r>
              <a:rPr lang="en-US" sz="600" b="0" i="0" baseline="0">
                <a:latin typeface="Calibri Regular" charset="0"/>
                <a:ea typeface="ＭＳ Ｐゴシック" pitchFamily="-116" charset="-128"/>
                <a:cs typeface="+mn-cs"/>
              </a:rPr>
              <a:t> Mother</a:t>
            </a:r>
            <a:r>
              <a:rPr lang="en-US" sz="600" b="0" i="0">
                <a:latin typeface="Calibri Regular" charset="0"/>
                <a:ea typeface="ＭＳ Ｐゴシック" pitchFamily="-116" charset="-128"/>
                <a:cs typeface="+mn-cs"/>
              </a:rPr>
              <a:t> DBP Inclusion Index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5480" y="5415389"/>
            <a:ext cx="2133600" cy="304271"/>
          </a:xfrm>
          <a:prstGeom prst="rect">
            <a:avLst/>
          </a:prstGeom>
        </p:spPr>
        <p:txBody>
          <a:bodyPr vert="horz" lIns="0" tIns="0" rIns="0" bIns="210312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Calibri Regular" charset="0"/>
                <a:ea typeface="ＭＳ Ｐゴシック" pitchFamily="-116" charset="-128"/>
                <a:cs typeface="+mn-cs"/>
              </a:defRPr>
            </a:lvl1pPr>
          </a:lstStyle>
          <a:p>
            <a:pPr>
              <a:defRPr/>
            </a:pPr>
            <a:fld id="{10C93F1E-2C65-4334-9CBA-FA73EA89A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48" y="5207000"/>
            <a:ext cx="681552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We A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1611963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4704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End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1696608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6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as Grot Disp 65 Medium" pitchFamily="34" charset="0"/>
                <a:cs typeface="Circular Std 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aas Grot Disp 55 Roman" pitchFamily="34" charset="0"/>
              </a:defRPr>
            </a:lvl1pPr>
            <a:lvl2pPr>
              <a:defRPr>
                <a:latin typeface="Haas Grot Disp 55 Roman" pitchFamily="34" charset="0"/>
              </a:defRPr>
            </a:lvl2pPr>
            <a:lvl3pPr>
              <a:defRPr>
                <a:latin typeface="Haas Grot Disp 45 Light" pitchFamily="34" charset="0"/>
              </a:defRPr>
            </a:lvl3pPr>
            <a:lvl4pPr>
              <a:defRPr>
                <a:latin typeface="Haas Grot Disp 45 Light" pitchFamily="34" charset="0"/>
              </a:defRPr>
            </a:lvl4pPr>
            <a:lvl5pPr>
              <a:defRPr>
                <a:latin typeface="Haas Grot Disp 45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08C-DB42-4BDB-95B1-52604E771FF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D5B-34D8-498C-9414-9D6289AF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5109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76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7589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4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9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1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6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9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7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0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8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1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1878103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bg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2137581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95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4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Sec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56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1197533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bg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84710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2489854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8199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3911595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27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47530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Sec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8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1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4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7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2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4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3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12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1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Picture Sec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70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3246793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4199142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38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86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5364" y="1622674"/>
            <a:ext cx="3210339" cy="246965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four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3F71756-4030-4A49-995C-847A4C691A6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18670" y="407988"/>
            <a:ext cx="5158477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6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642F86A-AF6D-4DF4-8B5A-BE772ACD6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790" y="151684"/>
            <a:ext cx="5693825" cy="8024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2B473D4-5CFF-4C85-86F1-1C91CB0A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9790" y="966692"/>
            <a:ext cx="5693825" cy="41484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b="0" spc="0" smtClean="0">
                <a:solidFill>
                  <a:schemeClr val="bg1">
                    <a:lumMod val="50000"/>
                  </a:schemeClr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66A0-22E5-4A8C-84B9-ADC20BA00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0413" y="1530350"/>
            <a:ext cx="5692775" cy="321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Profile text paragraphs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5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942956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341" y="0"/>
            <a:ext cx="303574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29083" y="0"/>
            <a:ext cx="301491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5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2068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810" y="4318772"/>
            <a:ext cx="2036224" cy="3923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3412212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5" y="0"/>
            <a:ext cx="2227658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ABF2BB-737D-4B91-802A-60BAF4C4C8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041" y="0"/>
            <a:ext cx="226353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9551145-11FE-4FDA-B996-660193AAF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1513" y="0"/>
            <a:ext cx="2264829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621A364-8061-42ED-8212-B836DD9770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7634" y="0"/>
            <a:ext cx="222636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9899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5F5DB5-AD2E-48DA-8539-37C75B14D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20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14715F0-A0EE-4836-8900-7C30A1048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2141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9BE930F-252F-4071-AC97-D3137ECDC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262" y="4174434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6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63FD79E-23E5-46FF-842E-8EC11D736A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99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134CECA-87D3-4D38-8F6B-5C0E8C5507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96020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BC7F95D-2811-444C-BB11-79ABAB0304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2141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31CB109-D39E-465C-9104-825057600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262" y="4452728"/>
            <a:ext cx="2036224" cy="2683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US" sz="1200" b="1" spc="0" smtClean="0">
                <a:solidFill>
                  <a:schemeClr val="tx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99884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32052636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4A165-FEF0-419C-A128-3DD1004F4A19}"/>
              </a:ext>
            </a:extLst>
          </p:cNvPr>
          <p:cNvSpPr/>
          <p:nvPr userDrawn="1"/>
        </p:nvSpPr>
        <p:spPr>
          <a:xfrm>
            <a:off x="5257800" y="0"/>
            <a:ext cx="3886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136" y="162696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B8FC-2F36-45CC-BA38-D3943575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4827" y="1669774"/>
            <a:ext cx="2731374" cy="23754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195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lack Sectio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3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38" y="2059516"/>
            <a:ext cx="3770295" cy="14795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  <a:br>
              <a:rPr lang="en-US"/>
            </a:br>
            <a:r>
              <a:rPr lang="en-US"/>
              <a:t>She Runs It.</a:t>
            </a:r>
          </a:p>
        </p:txBody>
      </p:sp>
    </p:spTree>
    <p:extLst>
      <p:ext uri="{BB962C8B-B14F-4D97-AF65-F5344CB8AC3E}">
        <p14:creationId xmlns:p14="http://schemas.microsoft.com/office/powerpoint/2010/main" val="3309852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147732" y="3520016"/>
            <a:ext cx="1726132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47735" y="1460500"/>
            <a:ext cx="3996265" cy="2059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73864" y="3520016"/>
            <a:ext cx="2270136" cy="2194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721601" y="0"/>
            <a:ext cx="1422399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147733" y="0"/>
            <a:ext cx="2573867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9008" y="2384608"/>
            <a:ext cx="1820450" cy="11354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 i="0">
                <a:solidFill>
                  <a:schemeClr val="bg1">
                    <a:lumMod val="75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</a:lstStyle>
          <a:p>
            <a:pPr lvl="0"/>
            <a:r>
              <a:rPr lang="en-US"/>
              <a:t>we are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2D05B3-0387-4B68-A4A7-CC801D5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7325" y="1626965"/>
            <a:ext cx="1934675" cy="2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81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AEEBC7-1718-4FC7-996E-4DE1536B2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2624" y="4183361"/>
            <a:ext cx="1934676" cy="7905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312167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77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152703-0AD3-4533-8EBB-A47FBDB2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624" y="314325"/>
            <a:ext cx="1934675" cy="228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BEE96-F84F-44CA-A198-A60446D3858E}"/>
              </a:ext>
            </a:extLst>
          </p:cNvPr>
          <p:cNvSpPr/>
          <p:nvPr userDrawn="1"/>
        </p:nvSpPr>
        <p:spPr>
          <a:xfrm>
            <a:off x="7990260" y="4627232"/>
            <a:ext cx="1098508" cy="9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46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3463787"/>
            <a:ext cx="7496175" cy="1422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0" spc="-15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847A0-C48C-4AA4-B446-4919B0D82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6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49418" cy="16747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lang="en-US" sz="4800" b="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two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7703F-68BB-46E1-A456-F3D5A8A8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4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6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9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38A04A-B146-4736-A954-7E057DC837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383" y="0"/>
            <a:ext cx="8993618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2459" y="571500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Picture title here, five lines max, send picture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050B1-3EC2-49C9-B0A2-A3165E0C0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7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Black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Section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12834-2382-4BA4-9B03-B1A1186A2DDF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7000"/>
              </a:lnSpc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Pink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7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34B-F2F9-4E79-9C3B-E84B73437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08" y="571500"/>
            <a:ext cx="7919601" cy="40601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7000"/>
              </a:lnSpc>
              <a:buNone/>
              <a:defRPr lang="en-US" sz="4800" spc="-150" dirty="0" smtClean="0">
                <a:solidFill>
                  <a:schemeClr val="bg1"/>
                </a:solidFill>
                <a:latin typeface="Haas Grot Disp 75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Run sea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1E7E-23C9-4526-B155-725C18B9F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3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409430"/>
            <a:ext cx="5886450" cy="30482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20E4-AC98-43AD-BD7F-CAACD401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458064" y="916490"/>
            <a:ext cx="263536" cy="2597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4A3C-DED4-4BF3-A8C5-95AA0655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 rot="10800000">
            <a:off x="963008" y="4629267"/>
            <a:ext cx="263536" cy="2597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7AA28-FABF-4279-A219-9C7E8ABEF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4629150"/>
            <a:ext cx="3216275" cy="48577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  <a:lvl2pPr algn="r">
              <a:defRPr b="1">
                <a:solidFill>
                  <a:schemeClr val="bg1"/>
                </a:solidFill>
              </a:defRPr>
            </a:lvl2pPr>
            <a:lvl3pPr algn="r">
              <a:defRPr b="1">
                <a:solidFill>
                  <a:schemeClr val="bg1"/>
                </a:solidFill>
              </a:defRPr>
            </a:lvl3pPr>
            <a:lvl4pPr algn="r">
              <a:defRPr b="1">
                <a:solidFill>
                  <a:schemeClr val="bg1"/>
                </a:solidFill>
              </a:defRPr>
            </a:lvl4pPr>
            <a:lvl5pPr algn="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6F6CF-7EC5-4E48-8DE7-EC6DFB001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0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8553322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4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2610375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EADFB-BA5B-4CDF-AE37-498F57EC5732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900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9900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11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3625" y="0"/>
            <a:ext cx="2610375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590550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3025"/>
            <a:ext cx="590550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bullet-points, spaciously Light on text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43D16-1260-4E2E-81A6-34EE0A9EA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454" y="4961150"/>
            <a:ext cx="483659" cy="561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53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3D90-61E4-42A6-A492-3A586AC97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0383" y="0"/>
            <a:ext cx="8993617" cy="219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114" y="2302157"/>
            <a:ext cx="8518154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F58C69-8F3A-4394-A719-7B067B298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114" y="3341816"/>
            <a:ext cx="8518154" cy="156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here, No bullet-points</a:t>
            </a:r>
          </a:p>
          <a:p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Haas Grot Disp 65 Medium" charset="0"/>
              <a:ea typeface="Haas Grot Disp 65 Medium" charset="0"/>
              <a:cs typeface="Haas Grot Disp 65 Medium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Light on text, Spacious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77E1F-48E1-410D-8F0D-561E08B2B5BA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86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274320" tIns="0" rIns="274320" bIns="0" rtlCol="0" anchor="ctr">
            <a:noAutofit/>
          </a:bodyPr>
          <a:lstStyle>
            <a:lvl1pPr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2469563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ACAF4-B917-A443-84AF-07A2B66AFB7F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E2B2-FF6F-4417-8FEE-045B51C5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254" y="1347508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BC7089-2B4C-4EEA-A00B-72E3EA0BA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254" y="3077330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Content can be built in blocks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6E5D9F5-3C53-4AB2-8337-33DF2E09F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6039" y="1347508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8EBA4E-26ED-4C37-A97C-16D1946C60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6039" y="3077330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For easy separation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E5400D-71C4-4D4B-99E7-ADF0E594F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2824" y="1347508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62ADE0-19EE-4B77-BB48-CCBC2B0EF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24" y="3077330"/>
            <a:ext cx="2662880" cy="1564243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0" rIns="274320" bIns="0" rtlCol="0" anchor="ctr">
            <a:noAutofit/>
          </a:bodyPr>
          <a:lstStyle>
            <a:lvl1pPr marL="0" indent="0">
              <a:buNone/>
              <a:defRPr lang="en-US" sz="2000" b="1" kern="1200" smtClean="0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defRPr>
            </a:lvl1pPr>
            <a:lvl2pPr>
              <a:defRPr lang="en-US" sz="1255" kern="1200" smtClean="0">
                <a:latin typeface="+mn-lt"/>
                <a:ea typeface="+mn-ea"/>
                <a:cs typeface="+mn-cs"/>
              </a:defRPr>
            </a:lvl2pPr>
            <a:lvl3pPr>
              <a:defRPr lang="en-US" sz="1255" kern="1200" smtClean="0">
                <a:latin typeface="+mn-lt"/>
                <a:ea typeface="+mn-ea"/>
                <a:cs typeface="+mn-cs"/>
              </a:defRPr>
            </a:lvl3pPr>
            <a:lvl4pPr>
              <a:defRPr lang="en-US" sz="1255" smtClean="0">
                <a:latin typeface="+mn-lt"/>
                <a:ea typeface="+mn-ea"/>
                <a:cs typeface="+mn-cs"/>
              </a:defRPr>
            </a:lvl4pPr>
            <a:lvl5pPr>
              <a:defRPr lang="en-US" sz="1255">
                <a:latin typeface="+mn-lt"/>
                <a:ea typeface="+mn-ea"/>
                <a:cs typeface="+mn-cs"/>
              </a:defRPr>
            </a:lvl5pPr>
          </a:lstStyle>
          <a:p>
            <a:r>
              <a:rPr lang="en-US" sz="2000" b="1">
                <a:solidFill>
                  <a:schemeClr val="bg1"/>
                </a:solidFill>
                <a:latin typeface="Haas Grot Disp 65 Medium" charset="0"/>
                <a:ea typeface="Haas Grot Disp 65 Medium" charset="0"/>
                <a:cs typeface="Haas Grot Disp 65 Medium" charset="0"/>
              </a:rPr>
              <a:t>But maintain the visual similarity</a:t>
            </a:r>
          </a:p>
        </p:txBody>
      </p:sp>
    </p:spTree>
    <p:extLst>
      <p:ext uri="{BB962C8B-B14F-4D97-AF65-F5344CB8AC3E}">
        <p14:creationId xmlns:p14="http://schemas.microsoft.com/office/powerpoint/2010/main" val="751162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476450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2182-8319-48AB-B603-4E4FBEC146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254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50F50F-B21E-45BE-BC2A-50AC54A307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9254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A4C406-48B9-4231-B077-3E493D94A4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01419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F71DEB-B87E-4727-ABB7-F3C8A8569B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1419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E4B98B-E127-4E1E-867B-749B98DD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3645" y="1367663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8EEA6CE-8693-40BD-9864-F105ECFAD9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03645" y="3097071"/>
            <a:ext cx="2662059" cy="1563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Haas Grot Disp 65 Medium"/>
              </a:defRPr>
            </a:lvl1pPr>
            <a:lvl2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2pPr>
            <a:lvl3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3pPr>
            <a:lvl4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4pPr>
            <a:lvl5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Haas Grot Disp 65 Medium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3627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53F00B-0C6B-4148-BDF8-C54E4720054A}"/>
              </a:ext>
            </a:extLst>
          </p:cNvPr>
          <p:cNvSpPr/>
          <p:nvPr userDrawn="1"/>
        </p:nvSpPr>
        <p:spPr>
          <a:xfrm>
            <a:off x="0" y="0"/>
            <a:ext cx="15038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406920-FFED-4F60-8D8F-6EA237A23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254" y="303366"/>
            <a:ext cx="8553322" cy="895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3200" b="1" spc="0" smtClean="0">
                <a:solidFill>
                  <a:schemeClr val="accent2"/>
                </a:solidFill>
                <a:latin typeface="Haas Grot Disp 75" charset="0"/>
                <a:ea typeface="Haas Grot Disp 75" charset="0"/>
                <a:cs typeface="Haas Grot Disp 75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Chart Title Here, two lines max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27A9E1-21FB-4065-9E69-1756D34282A7}"/>
              </a:ext>
            </a:extLst>
          </p:cNvPr>
          <p:cNvSpPr txBox="1">
            <a:spLocks/>
          </p:cNvSpPr>
          <p:nvPr userDrawn="1"/>
        </p:nvSpPr>
        <p:spPr>
          <a:xfrm>
            <a:off x="75192" y="5345763"/>
            <a:ext cx="385206" cy="252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7388" rtl="0" eaLnBrk="1" latinLnBrk="0" hangingPunct="1">
              <a:defRPr sz="800" kern="1200">
                <a:solidFill>
                  <a:schemeClr val="tx1"/>
                </a:solidFill>
                <a:latin typeface="Haas Grot Disp 75"/>
                <a:ea typeface="+mn-ea"/>
                <a:cs typeface="+mn-cs"/>
              </a:defRPr>
            </a:lvl1pPr>
            <a:lvl2pPr marL="318694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388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608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777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471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2165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0859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553" algn="l" defTabSz="637388" rtl="0" eaLnBrk="1" latinLnBrk="0" hangingPunct="1"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B17ACAF4-B917-A443-84AF-07A2B66AFB7F}" type="slidenum">
              <a:rPr lang="en-US" smtClean="0"/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94BD09-CFB0-4EBB-BC97-6A8DC5FA913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8938" y="1362075"/>
            <a:ext cx="8553450" cy="330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9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42" Type="http://schemas.openxmlformats.org/officeDocument/2006/relationships/slideLayout" Target="../slideLayouts/slideLayout201.xml"/><Relationship Id="rId47" Type="http://schemas.openxmlformats.org/officeDocument/2006/relationships/slideLayout" Target="../slideLayouts/slideLayout206.xml"/><Relationship Id="rId50" Type="http://schemas.openxmlformats.org/officeDocument/2006/relationships/slideLayout" Target="../slideLayouts/slideLayout209.xml"/><Relationship Id="rId55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196.xml"/><Relationship Id="rId40" Type="http://schemas.openxmlformats.org/officeDocument/2006/relationships/slideLayout" Target="../slideLayouts/slideLayout199.xml"/><Relationship Id="rId45" Type="http://schemas.openxmlformats.org/officeDocument/2006/relationships/slideLayout" Target="../slideLayouts/slideLayout204.xml"/><Relationship Id="rId53" Type="http://schemas.openxmlformats.org/officeDocument/2006/relationships/slideLayout" Target="../slideLayouts/slideLayout212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207.xml"/><Relationship Id="rId56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67.xml"/><Relationship Id="rId51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38" Type="http://schemas.openxmlformats.org/officeDocument/2006/relationships/slideLayout" Target="../slideLayouts/slideLayout197.xml"/><Relationship Id="rId46" Type="http://schemas.openxmlformats.org/officeDocument/2006/relationships/slideLayout" Target="../slideLayouts/slideLayout205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179.xml"/><Relationship Id="rId41" Type="http://schemas.openxmlformats.org/officeDocument/2006/relationships/slideLayout" Target="../slideLayouts/slideLayout200.xml"/><Relationship Id="rId54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49" Type="http://schemas.openxmlformats.org/officeDocument/2006/relationships/slideLayout" Target="../slideLayouts/slideLayout208.xml"/><Relationship Id="rId57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69.xml"/><Relationship Id="rId31" Type="http://schemas.openxmlformats.org/officeDocument/2006/relationships/slideLayout" Target="../slideLayouts/slideLayout190.xml"/><Relationship Id="rId44" Type="http://schemas.openxmlformats.org/officeDocument/2006/relationships/slideLayout" Target="../slideLayouts/slideLayout203.xml"/><Relationship Id="rId52" Type="http://schemas.openxmlformats.org/officeDocument/2006/relationships/slideLayout" Target="../slideLayouts/slideLayout211.xml"/><Relationship Id="rId60" Type="http://schemas.openxmlformats.org/officeDocument/2006/relationships/image" Target="../media/image3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1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929" r:id="rId3"/>
    <p:sldLayoutId id="2147483699" r:id="rId4"/>
    <p:sldLayoutId id="2147483700" r:id="rId5"/>
    <p:sldLayoutId id="2147483701" r:id="rId6"/>
    <p:sldLayoutId id="2147483702" r:id="rId7"/>
    <p:sldLayoutId id="2147483712" r:id="rId8"/>
    <p:sldLayoutId id="2147483713" r:id="rId9"/>
    <p:sldLayoutId id="2147483698" r:id="rId10"/>
    <p:sldLayoutId id="2147483703" r:id="rId11"/>
    <p:sldLayoutId id="2147483692" r:id="rId12"/>
    <p:sldLayoutId id="2147483705" r:id="rId13"/>
    <p:sldLayoutId id="2147483704" r:id="rId14"/>
    <p:sldLayoutId id="2147483706" r:id="rId15"/>
    <p:sldLayoutId id="2147483709" r:id="rId16"/>
    <p:sldLayoutId id="2147483708" r:id="rId17"/>
    <p:sldLayoutId id="2147483711" r:id="rId18"/>
    <p:sldLayoutId id="2147483710" r:id="rId19"/>
    <p:sldLayoutId id="2147483716" r:id="rId20"/>
    <p:sldLayoutId id="2147483714" r:id="rId21"/>
    <p:sldLayoutId id="2147483715" r:id="rId22"/>
    <p:sldLayoutId id="2147483717" r:id="rId23"/>
    <p:sldLayoutId id="2147483718" r:id="rId24"/>
    <p:sldLayoutId id="2147483694" r:id="rId25"/>
    <p:sldLayoutId id="2147483719" r:id="rId26"/>
    <p:sldLayoutId id="2147483936" r:id="rId27"/>
    <p:sldLayoutId id="2147483937" r:id="rId28"/>
    <p:sldLayoutId id="2147483938" r:id="rId2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0" i="0" kern="1200" spc="60" baseline="0">
          <a:solidFill>
            <a:schemeClr val="tx1"/>
          </a:solidFill>
          <a:latin typeface="Haas Grot Disp 65 Medium" charset="0"/>
          <a:ea typeface="Haas Grot Disp 65 Medium" charset="0"/>
          <a:cs typeface="Haas Grot Disp 65 Medium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100" b="0" i="0" kern="1000" spc="20" baseline="0">
          <a:solidFill>
            <a:schemeClr val="tx1"/>
          </a:solidFill>
          <a:latin typeface="Haas Grot Disp 55 Roman" charset="0"/>
          <a:ea typeface="Haas Grot Disp 55 Roman" charset="0"/>
          <a:cs typeface="Haas Grot Disp 55 Roman" charset="0"/>
        </a:defRPr>
      </a:lvl1pPr>
      <a:lvl2pPr marL="137160" indent="-137160" algn="l" defTabSz="685800" rtl="0" eaLnBrk="1" latinLnBrk="0" hangingPunct="1">
        <a:lnSpc>
          <a:spcPct val="90000"/>
        </a:lnSpc>
        <a:spcBef>
          <a:spcPts val="200"/>
        </a:spcBef>
        <a:buSzPct val="90000"/>
        <a:buFontTx/>
        <a:buBlip>
          <a:blip r:embed="rId31"/>
        </a:buBlip>
        <a:defRPr sz="1100" b="0" i="0" kern="1000" spc="20" baseline="0">
          <a:solidFill>
            <a:schemeClr val="tx1"/>
          </a:solidFill>
          <a:latin typeface="Haas Grot Disp 55 Roman" charset="0"/>
          <a:ea typeface="Haas Grot Disp 55 Roman" charset="0"/>
          <a:cs typeface="Haas Grot Disp 55 Roman" charset="0"/>
        </a:defRPr>
      </a:lvl2pPr>
      <a:lvl3pPr marL="246888" indent="-128016" algn="l" defTabSz="685800" rtl="0" eaLnBrk="1" latinLnBrk="0" hangingPunct="1">
        <a:lnSpc>
          <a:spcPct val="90000"/>
        </a:lnSpc>
        <a:spcBef>
          <a:spcPts val="200"/>
        </a:spcBef>
        <a:buClr>
          <a:schemeClr val="tx1"/>
        </a:buClr>
        <a:buFont typeface=".AppleSystemUIFont" charset="-120"/>
        <a:buChar char="–"/>
        <a:defRPr sz="1100" b="0" i="0" kern="1000" spc="20" baseline="0">
          <a:solidFill>
            <a:schemeClr val="tx1"/>
          </a:solidFill>
          <a:latin typeface="Haas Grot Disp 55 Roman" charset="0"/>
          <a:ea typeface="Haas Grot Disp 55 Roman" charset="0"/>
          <a:cs typeface="Haas Grot Disp 55 Roman" charset="0"/>
        </a:defRPr>
      </a:lvl3pPr>
      <a:lvl4pPr marL="384048" indent="-128016" algn="l" defTabSz="685800" rtl="0" eaLnBrk="1" latinLnBrk="0" hangingPunct="1">
        <a:lnSpc>
          <a:spcPct val="90000"/>
        </a:lnSpc>
        <a:spcBef>
          <a:spcPts val="200"/>
        </a:spcBef>
        <a:buClr>
          <a:schemeClr val="bg1">
            <a:lumMod val="75000"/>
          </a:schemeClr>
        </a:buClr>
        <a:buFont typeface="Wingdings" charset="2"/>
        <a:buChar char="§"/>
        <a:defRPr sz="1100" b="0" i="0" kern="1200">
          <a:solidFill>
            <a:schemeClr val="tx1"/>
          </a:solidFill>
          <a:latin typeface="Haas Grot Disp 55 Roman" charset="0"/>
          <a:ea typeface="Haas Grot Disp 55 Roman" charset="0"/>
          <a:cs typeface="Haas Grot Disp 55 Roman" charset="0"/>
        </a:defRPr>
      </a:lvl4pPr>
      <a:lvl5pPr marL="530352" indent="-128016" algn="l" defTabSz="685800" rtl="0" eaLnBrk="1" latinLnBrk="0" hangingPunct="1">
        <a:lnSpc>
          <a:spcPct val="90000"/>
        </a:lnSpc>
        <a:spcBef>
          <a:spcPts val="2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Haas Grot Disp 55 Roman" charset="0"/>
          <a:ea typeface="Haas Grot Disp 55 Roman" charset="0"/>
          <a:cs typeface="Haas Grot Disp 55 Roman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2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30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26A269-4E45-44E2-B103-A998F712E56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97494" y="4958270"/>
            <a:ext cx="475581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931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36C7E9-3D77-4A4D-87ED-F560AC334F9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97494" y="4958270"/>
            <a:ext cx="475581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932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3BF8F48-28D1-4518-9219-60890C2FAC4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97494" y="4958270"/>
            <a:ext cx="475581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933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35CC83-C89B-4A88-9D30-20A4FC7FFBB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97494" y="4958270"/>
            <a:ext cx="475581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934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44CDB44-819F-4475-8B52-C997B5A6803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497494" y="4958270"/>
            <a:ext cx="475581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935" r:id="rId2"/>
    <p:sldLayoutId id="2147483852" r:id="rId3"/>
    <p:sldLayoutId id="2147483853" r:id="rId4"/>
    <p:sldLayoutId id="2147483876" r:id="rId5"/>
    <p:sldLayoutId id="2147483877" r:id="rId6"/>
    <p:sldLayoutId id="2147483879" r:id="rId7"/>
    <p:sldLayoutId id="2147483878" r:id="rId8"/>
    <p:sldLayoutId id="2147483880" r:id="rId9"/>
    <p:sldLayoutId id="2147483858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59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60" r:id="rId24"/>
    <p:sldLayoutId id="2147483894" r:id="rId25"/>
    <p:sldLayoutId id="2147483895" r:id="rId26"/>
    <p:sldLayoutId id="2147483896" r:id="rId27"/>
    <p:sldLayoutId id="2147483897" r:id="rId28"/>
    <p:sldLayoutId id="2147483898" r:id="rId29"/>
    <p:sldLayoutId id="2147483899" r:id="rId30"/>
    <p:sldLayoutId id="2147483861" r:id="rId31"/>
    <p:sldLayoutId id="2147483901" r:id="rId32"/>
    <p:sldLayoutId id="2147483902" r:id="rId33"/>
    <p:sldLayoutId id="2147483903" r:id="rId34"/>
    <p:sldLayoutId id="2147483904" r:id="rId35"/>
    <p:sldLayoutId id="2147483905" r:id="rId36"/>
    <p:sldLayoutId id="2147483906" r:id="rId37"/>
    <p:sldLayoutId id="214748386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872" r:id="rId45"/>
    <p:sldLayoutId id="2147483873" r:id="rId46"/>
    <p:sldLayoutId id="2147483913" r:id="rId47"/>
    <p:sldLayoutId id="2147483914" r:id="rId48"/>
    <p:sldLayoutId id="2147483917" r:id="rId49"/>
    <p:sldLayoutId id="2147483918" r:id="rId50"/>
    <p:sldLayoutId id="2147483919" r:id="rId51"/>
    <p:sldLayoutId id="2147483920" r:id="rId52"/>
    <p:sldLayoutId id="2147483921" r:id="rId53"/>
    <p:sldLayoutId id="2147483922" r:id="rId54"/>
    <p:sldLayoutId id="2147483915" r:id="rId55"/>
    <p:sldLayoutId id="2147483916" r:id="rId56"/>
    <p:sldLayoutId id="2147483875" r:id="rId57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ECE2A-C89D-434D-9282-A871985A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8089F-7E77-44AB-921F-2E55983CD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9202D-D2AB-407B-A1B1-41AAADC6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0D6A-CA07-4FBB-9371-81EB030A30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67BEF-7AE3-4889-8685-AD173EA3F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092F-4072-4F8C-9592-B86C5C72F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7095-88CF-4BEF-88B8-2C4513DA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hyperlink" Target="https://medium.com/equality-includes-you/what-white-people-can-do-for-racial-justice-f2d18b0e023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drive.google.com/file/d/1wJuas3Q3QrgmzEKc-cQ-FOyKsoYOEZRf/view?usp=sharing" TargetMode="External"/><Relationship Id="rId5" Type="http://schemas.openxmlformats.org/officeDocument/2006/relationships/hyperlink" Target="https://docs.google.com/document/d/1BhkTEktGAazYAp8pMd3CbUOopbZ_phcGhwqVidqjmy4/edit" TargetMode="External"/><Relationship Id="rId4" Type="http://schemas.openxmlformats.org/officeDocument/2006/relationships/hyperlink" Target="https://docs.google.com/spreadsheets/d/1FltAI9KfCPHE2WyU1QzRs9rNFEuh_nocMaNZFLXI69A/edit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ynn@sherunsit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hyperlink" Target="mailto:Nadia@sherunsit.org" TargetMode="External"/><Relationship Id="rId4" Type="http://schemas.openxmlformats.org/officeDocument/2006/relationships/hyperlink" Target="mailto:Carol.watson@bcw-glob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em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06426-C243-554C-B057-24EEC8AF4DFC}"/>
              </a:ext>
            </a:extLst>
          </p:cNvPr>
          <p:cNvSpPr/>
          <p:nvPr/>
        </p:nvSpPr>
        <p:spPr>
          <a:xfrm>
            <a:off x="-49773" y="0"/>
            <a:ext cx="5943600" cy="5471899"/>
          </a:xfrm>
          <a:prstGeom prst="rect">
            <a:avLst/>
          </a:prstGeom>
          <a:solidFill>
            <a:schemeClr val="bg1">
              <a:lumMod val="1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cs typeface="Calibri"/>
              </a:rPr>
              <a:t>Q2 Roundtable: </a:t>
            </a:r>
            <a:endParaRPr lang="en-US"/>
          </a:p>
          <a:p>
            <a:pPr algn="ctr"/>
            <a:r>
              <a:rPr lang="en-US" sz="3200">
                <a:cs typeface="Calibri"/>
              </a:rPr>
              <a:t>CEO Commitments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9474C-1BB5-F34F-8431-1756E2303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6600" y="1028700"/>
            <a:ext cx="7315200" cy="4572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B82BD-A49B-B14A-BF4A-7AB883CB4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4074" r="10001" b="38148"/>
          <a:stretch/>
        </p:blipFill>
        <p:spPr>
          <a:xfrm>
            <a:off x="144683" y="374186"/>
            <a:ext cx="1841686" cy="407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BD3FB-BA81-C948-AECB-4CDFF376A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" y="4794606"/>
            <a:ext cx="541117" cy="546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C5D7A-5A95-254F-ACAE-31B4B7097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98" y="4762253"/>
            <a:ext cx="546147" cy="546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C818B7-ED09-7349-90B8-F3618C92560E}"/>
              </a:ext>
            </a:extLst>
          </p:cNvPr>
          <p:cNvSpPr/>
          <p:nvPr/>
        </p:nvSpPr>
        <p:spPr>
          <a:xfrm>
            <a:off x="425515" y="3402383"/>
            <a:ext cx="5105400" cy="584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3E60BC-AA87-F94B-BE05-82921561E717}"/>
              </a:ext>
            </a:extLst>
          </p:cNvPr>
          <p:cNvSpPr txBox="1"/>
          <p:nvPr/>
        </p:nvSpPr>
        <p:spPr>
          <a:xfrm>
            <a:off x="425515" y="354094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aas Grot Disp 45 Light" panose="020D0304030502050203" pitchFamily="34" charset="77"/>
              </a:rPr>
              <a:t>Using data to create a more inclusive industry</a:t>
            </a:r>
          </a:p>
        </p:txBody>
      </p:sp>
    </p:spTree>
    <p:extLst>
      <p:ext uri="{BB962C8B-B14F-4D97-AF65-F5344CB8AC3E}">
        <p14:creationId xmlns:p14="http://schemas.microsoft.com/office/powerpoint/2010/main" val="306455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18A9D7-0AE2-2741-B4E8-206A0342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8" b="58519"/>
          <a:stretch/>
        </p:blipFill>
        <p:spPr>
          <a:xfrm flipV="1">
            <a:off x="4938" y="1042649"/>
            <a:ext cx="2514600" cy="3138422"/>
          </a:xfrm>
          <a:prstGeom prst="rect">
            <a:avLst/>
          </a:prstGeom>
        </p:spPr>
      </p:pic>
      <p:sp>
        <p:nvSpPr>
          <p:cNvPr id="2" name="AutoShape 2" descr="Image result for wunderman logo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underman logo"/>
          <p:cNvSpPr>
            <a:spLocks noChangeAspect="1" noChangeArrowheads="1"/>
          </p:cNvSpPr>
          <p:nvPr/>
        </p:nvSpPr>
        <p:spPr bwMode="auto">
          <a:xfrm>
            <a:off x="307975" y="293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827" y="264143"/>
            <a:ext cx="9032545" cy="884260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latin typeface="Arial"/>
                <a:cs typeface="Arial"/>
              </a:rPr>
              <a:t>Considerations in the recovery</a:t>
            </a:r>
            <a:r>
              <a:rPr lang="en-US" sz="3200" dirty="0">
                <a:latin typeface="Arial"/>
                <a:cs typeface="Arial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EE8C9-6894-4E9E-94FC-5A674990E117}"/>
              </a:ext>
            </a:extLst>
          </p:cNvPr>
          <p:cNvSpPr txBox="1"/>
          <p:nvPr/>
        </p:nvSpPr>
        <p:spPr>
          <a:xfrm>
            <a:off x="2367134" y="1180954"/>
            <a:ext cx="579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endParaRPr lang="en-US" sz="180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A326BF-3E6E-491C-809C-BDBE6F6F021E}"/>
              </a:ext>
            </a:extLst>
          </p:cNvPr>
          <p:cNvCxnSpPr>
            <a:cxnSpLocks/>
          </p:cNvCxnSpPr>
          <p:nvPr/>
        </p:nvCxnSpPr>
        <p:spPr>
          <a:xfrm flipV="1">
            <a:off x="101270" y="818443"/>
            <a:ext cx="3452847" cy="21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1BA225-BB6C-4926-8F91-ED3630AA8A5C}"/>
              </a:ext>
            </a:extLst>
          </p:cNvPr>
          <p:cNvSpPr txBox="1"/>
          <p:nvPr/>
        </p:nvSpPr>
        <p:spPr>
          <a:xfrm>
            <a:off x="2289880" y="1324275"/>
            <a:ext cx="676656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Group Discussion: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b="1" dirty="0">
                <a:latin typeface="Calibri"/>
                <a:cs typeface="Calibri"/>
              </a:rPr>
              <a:t>What recommendations do we have for CEO Commitments in COVID recovery?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b="1" dirty="0">
                <a:latin typeface="Calibri"/>
                <a:cs typeface="Calibri"/>
              </a:rPr>
              <a:t>What are we doing to do to embed D&amp;I into the business strategy to address anti-racism</a:t>
            </a:r>
          </a:p>
          <a:p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84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18A9D7-0AE2-2741-B4E8-206A0342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8" b="58519"/>
          <a:stretch/>
        </p:blipFill>
        <p:spPr>
          <a:xfrm flipV="1">
            <a:off x="4938" y="1042649"/>
            <a:ext cx="2514600" cy="3138422"/>
          </a:xfrm>
          <a:prstGeom prst="rect">
            <a:avLst/>
          </a:prstGeom>
        </p:spPr>
      </p:pic>
      <p:sp>
        <p:nvSpPr>
          <p:cNvPr id="2" name="AutoShape 2" descr="Image result for wunderman logo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underman logo"/>
          <p:cNvSpPr>
            <a:spLocks noChangeAspect="1" noChangeArrowheads="1"/>
          </p:cNvSpPr>
          <p:nvPr/>
        </p:nvSpPr>
        <p:spPr bwMode="auto">
          <a:xfrm>
            <a:off x="307975" y="293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827" y="264143"/>
            <a:ext cx="9032545" cy="884260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latin typeface="Arial"/>
                <a:cs typeface="Arial"/>
              </a:rPr>
              <a:t>Resources &amp; Links Shared Today (6-8-20)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EE8C9-6894-4E9E-94FC-5A674990E117}"/>
              </a:ext>
            </a:extLst>
          </p:cNvPr>
          <p:cNvSpPr txBox="1"/>
          <p:nvPr/>
        </p:nvSpPr>
        <p:spPr>
          <a:xfrm>
            <a:off x="2519538" y="1148403"/>
            <a:ext cx="607201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cs typeface="Calibri"/>
              </a:rPr>
              <a:t>How can your company join #Inclusive100?</a:t>
            </a:r>
          </a:p>
          <a:p>
            <a:r>
              <a:rPr lang="en-US" sz="1800" dirty="0">
                <a:cs typeface="Calibri"/>
                <a:hlinkClick r:id="rId4"/>
              </a:rPr>
              <a:t>https://docs.google.com/spreadsheets/d/1FltAI9KfCPHE2WyU1QzRs9rNFEuh_nocMaNZFLXI69A/edit?usp=sharing</a:t>
            </a:r>
            <a:r>
              <a:rPr lang="en-US" sz="1800" dirty="0">
                <a:cs typeface="Calibri"/>
              </a:rPr>
              <a:t> </a:t>
            </a:r>
          </a:p>
          <a:p>
            <a:endParaRPr lang="en-US" sz="1800" dirty="0">
              <a:cs typeface="Calibri"/>
            </a:endParaRPr>
          </a:p>
          <a:p>
            <a:r>
              <a:rPr lang="en-US" sz="1800" b="1" dirty="0">
                <a:cs typeface="Calibri"/>
              </a:rPr>
              <a:t>Petition (</a:t>
            </a:r>
            <a:r>
              <a:rPr lang="en-US" sz="1800" b="1" dirty="0"/>
              <a:t>Black professionals in advertising demand urgent action from agency leadership)</a:t>
            </a:r>
            <a:endParaRPr lang="en-US" sz="1800" b="1" dirty="0">
              <a:cs typeface="Calibri"/>
            </a:endParaRPr>
          </a:p>
          <a:p>
            <a:r>
              <a:rPr lang="en-US" sz="1800" dirty="0">
                <a:cs typeface="Calibri"/>
                <a:hlinkClick r:id="rId5"/>
              </a:rPr>
              <a:t>https://docs.google.com/document/d/1BhkTEktGAazYAp8pMd3CbUOopbZ_phcGhwqVidqjmy4/edit</a:t>
            </a:r>
            <a:r>
              <a:rPr lang="en-US" sz="1800" dirty="0">
                <a:cs typeface="Calibri"/>
              </a:rPr>
              <a:t> </a:t>
            </a:r>
          </a:p>
          <a:p>
            <a:endParaRPr lang="en-US" sz="1800" dirty="0">
              <a:cs typeface="Calibri"/>
            </a:endParaRPr>
          </a:p>
          <a:p>
            <a:r>
              <a:rPr lang="en-US" sz="1800" b="1" dirty="0">
                <a:cs typeface="Calibri"/>
              </a:rPr>
              <a:t>Resources  for white allies shared by UM</a:t>
            </a:r>
          </a:p>
          <a:p>
            <a:r>
              <a:rPr lang="en-US" sz="1800" dirty="0">
                <a:cs typeface="Calibri"/>
                <a:hlinkClick r:id="rId6"/>
              </a:rPr>
              <a:t>https://drive.google.com/file/d/1wJuas3Q3QrgmzEKc-cQ-FOyKsoYOEZRf/view?usp=sharing</a:t>
            </a:r>
            <a:r>
              <a:rPr lang="en-US" sz="1800" dirty="0">
                <a:cs typeface="Calibri"/>
              </a:rPr>
              <a:t> </a:t>
            </a:r>
          </a:p>
          <a:p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  <a:hlinkClick r:id="rId7"/>
              </a:rPr>
              <a:t>https://medium.com/equality-includes-you/what-white-people-can-do-for-racial-justice-f2d18b0e0234</a:t>
            </a:r>
            <a:r>
              <a:rPr lang="en-US" sz="1800" dirty="0">
                <a:cs typeface="Calibri"/>
              </a:rPr>
              <a:t> 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A326BF-3E6E-491C-809C-BDBE6F6F021E}"/>
              </a:ext>
            </a:extLst>
          </p:cNvPr>
          <p:cNvCxnSpPr>
            <a:cxnSpLocks/>
          </p:cNvCxnSpPr>
          <p:nvPr/>
        </p:nvCxnSpPr>
        <p:spPr>
          <a:xfrm flipV="1">
            <a:off x="101270" y="818443"/>
            <a:ext cx="3452847" cy="21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1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A83FEF-0B77-4618-A0DC-BE6A2A6C6EAD}"/>
              </a:ext>
            </a:extLst>
          </p:cNvPr>
          <p:cNvSpPr/>
          <p:nvPr/>
        </p:nvSpPr>
        <p:spPr>
          <a:xfrm>
            <a:off x="3717890" y="0"/>
            <a:ext cx="5426111" cy="5715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7EB4F-5406-844C-8FCD-235AC980F9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2459" y="3086101"/>
            <a:ext cx="4447117" cy="1981200"/>
          </a:xfrm>
        </p:spPr>
        <p:txBody>
          <a:bodyPr/>
          <a:lstStyle/>
          <a:p>
            <a:r>
              <a:rPr lang="en-US" sz="1600" b="1" dirty="0"/>
              <a:t>For  more  information  please  contact</a:t>
            </a:r>
            <a:r>
              <a:rPr lang="en-US" sz="2400" b="1" dirty="0"/>
              <a:t>:</a:t>
            </a:r>
          </a:p>
          <a:p>
            <a:pPr>
              <a:lnSpc>
                <a:spcPct val="110000"/>
              </a:lnSpc>
              <a:buFont typeface="Courier New" charset="0"/>
              <a:buChar char="o"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Lynn@sherunsit.org</a:t>
            </a:r>
            <a:endParaRPr lang="en-US" sz="1400" dirty="0"/>
          </a:p>
          <a:p>
            <a:pPr>
              <a:lnSpc>
                <a:spcPct val="110000"/>
              </a:lnSpc>
              <a:buFont typeface="Courier New" charset="0"/>
              <a:buChar char="o"/>
            </a:pP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Carol.watson@bcw-global.com</a:t>
            </a:r>
            <a:endParaRPr lang="en-US" sz="1400" dirty="0"/>
          </a:p>
          <a:p>
            <a:pPr>
              <a:lnSpc>
                <a:spcPct val="110000"/>
              </a:lnSpc>
              <a:buFont typeface="Courier New" charset="0"/>
              <a:buChar char="o"/>
            </a:pP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Nadia@sherunsit.org</a:t>
            </a:r>
            <a:endParaRPr lang="en-US" sz="1400" dirty="0"/>
          </a:p>
          <a:p>
            <a:pPr>
              <a:lnSpc>
                <a:spcPct val="110000"/>
              </a:lnSpc>
              <a:buFont typeface="Courier New" charset="0"/>
              <a:buChar char="o"/>
            </a:pPr>
            <a:r>
              <a:rPr lang="en-US" sz="1400" dirty="0" err="1">
                <a:solidFill>
                  <a:srgbClr val="00B0F0"/>
                </a:solidFill>
              </a:rPr>
              <a:t>Theresa.Torres@DiversityBestPractices.com</a:t>
            </a:r>
            <a:endParaRPr lang="en-US" sz="1400" dirty="0">
              <a:solidFill>
                <a:srgbClr val="00B0F0"/>
              </a:solidFill>
            </a:endParaRPr>
          </a:p>
          <a:p>
            <a:pPr>
              <a:lnSpc>
                <a:spcPct val="110000"/>
              </a:lnSpc>
              <a:buFont typeface="Courier New" charset="0"/>
              <a:buChar char="o"/>
            </a:pPr>
            <a:endParaRPr lang="en-US" sz="1400" dirty="0"/>
          </a:p>
          <a:p>
            <a:pPr>
              <a:lnSpc>
                <a:spcPct val="110000"/>
              </a:lnSpc>
              <a:buFont typeface="Courier New" charset="0"/>
              <a:buChar char="o"/>
            </a:pPr>
            <a:endParaRPr lang="en-US" sz="1400" dirty="0"/>
          </a:p>
          <a:p>
            <a:endParaRPr lang="en-US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BBE0D-AF86-E94A-BF39-2DA73401E79D}"/>
              </a:ext>
            </a:extLst>
          </p:cNvPr>
          <p:cNvSpPr txBox="1">
            <a:spLocks/>
          </p:cNvSpPr>
          <p:nvPr/>
        </p:nvSpPr>
        <p:spPr>
          <a:xfrm>
            <a:off x="200075" y="619125"/>
            <a:ext cx="4447117" cy="434202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kern="1200" spc="-150" dirty="0" smtClean="0">
                <a:solidFill>
                  <a:schemeClr val="bg1"/>
                </a:solidFill>
                <a:latin typeface="Haas Grot Disp 75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Next steps:  Let’s continue the conversation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4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06426-C243-554C-B057-24EEC8AF4DFC}"/>
              </a:ext>
            </a:extLst>
          </p:cNvPr>
          <p:cNvSpPr/>
          <p:nvPr/>
        </p:nvSpPr>
        <p:spPr>
          <a:xfrm>
            <a:off x="-1" y="0"/>
            <a:ext cx="5893827" cy="5715000"/>
          </a:xfrm>
          <a:prstGeom prst="rect">
            <a:avLst/>
          </a:prstGeom>
          <a:solidFill>
            <a:schemeClr val="bg1">
              <a:lumMod val="1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cs typeface="Calibri"/>
              </a:rPr>
              <a:t>Thank you for being here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9474C-1BB5-F34F-8431-1756E2303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6600" y="10287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91" y="1338620"/>
            <a:ext cx="6203082" cy="3165873"/>
          </a:xfrm>
        </p:spPr>
        <p:txBody>
          <a:bodyPr anchor="t"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latin typeface="Calibri"/>
                <a:cs typeface="Calibri"/>
              </a:rPr>
              <a:t>Intro to #Inclusive100 and Roundtable agendas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Haas Grot Disp 55 Roman"/>
                <a:cs typeface="Calibri"/>
              </a:rPr>
              <a:t>CEO Commitments Overview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latin typeface="Calibri"/>
                <a:cs typeface="Calibri"/>
              </a:rPr>
              <a:t>DBP Inclusion Index 2020 Updates – Theresa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Haas Grot Disp 55 Roman"/>
            </a:endParaRPr>
          </a:p>
          <a:p>
            <a:pPr marL="157607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Pivoting the Conversation to How CEOs are responding to  	anti-racism </a:t>
            </a:r>
          </a:p>
          <a:p>
            <a:pPr marL="157607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157607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Q &amp; A</a:t>
            </a:r>
          </a:p>
          <a:p>
            <a:pPr marL="157607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157607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What’s Next from She Runs 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52EEB-8EE2-7041-8677-C9980F1C1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50000"/>
          <a:stretch/>
        </p:blipFill>
        <p:spPr>
          <a:xfrm rot="10800000" flipH="1">
            <a:off x="6509538" y="285750"/>
            <a:ext cx="2644623" cy="316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69" y="288047"/>
            <a:ext cx="7337676" cy="85725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>
                <a:latin typeface="Haas Grot Disp 65 Medium"/>
                <a:cs typeface="Haas Grot Disp 65 Medium" charset="0"/>
              </a:rPr>
              <a:t>Agenda</a:t>
            </a:r>
            <a:br>
              <a:rPr lang="en-US" sz="3200">
                <a:latin typeface="Haas Grot Disp 65 Medium" panose="020D0504030502050203" pitchFamily="34" charset="77"/>
                <a:cs typeface="Haas Grot Disp 65 Medium" charset="0"/>
              </a:rPr>
            </a:br>
            <a:br>
              <a:rPr lang="en-US" sz="2400">
                <a:latin typeface="Haas Grot Disp 45 Light" panose="020D0304030502050203" pitchFamily="34" charset="77"/>
              </a:rPr>
            </a:br>
            <a:endParaRPr lang="en-US" sz="2400">
              <a:latin typeface="Haas Grot Disp 45 Light" panose="020D0304030502050203" pitchFamily="34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1AD774-6A5E-4CA3-9438-F712C77794CB}"/>
              </a:ext>
            </a:extLst>
          </p:cNvPr>
          <p:cNvCxnSpPr>
            <a:cxnSpLocks/>
          </p:cNvCxnSpPr>
          <p:nvPr/>
        </p:nvCxnSpPr>
        <p:spPr>
          <a:xfrm flipV="1">
            <a:off x="101270" y="840380"/>
            <a:ext cx="21810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5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1"/>
            <a:ext cx="5105400" cy="31658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Haas Grot Disp 45 Light" panose="020D0304030502050203" pitchFamily="34" charset="77"/>
              </a:rPr>
              <a:t>The perfect DBP Inclusion Index metric is 100 – a lofty but universal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Haas Grot Disp 45 Light" panose="020D0304030502050203" pitchFamily="34" charset="77"/>
              </a:rPr>
              <a:t>Group hopes to have 100 participants join the #Inclusive100 consortium and to at least double the number of  participants by this time next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Haas Grot Disp 45 Light" panose="020D0304030502050203" pitchFamily="34" charset="77"/>
              </a:rPr>
              <a:t>We will strive to uncover 100 best practices that other companies can learn from by this time next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Haas Grot Disp 45 Light" panose="020D0304030502050203" pitchFamily="34" charset="77"/>
              </a:rPr>
              <a:t>Participating companies will strive to engage 100% of their workforce in the #Inclusive100 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9D909-76F3-754A-B6BC-B20D04999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4000501"/>
            <a:ext cx="1331993" cy="1331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62D12-066F-CD41-B31D-8E4EECC4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619" y="4153293"/>
            <a:ext cx="1026406" cy="1026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52EEB-8EE2-7041-8677-C9980F1C12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50000"/>
          <a:stretch/>
        </p:blipFill>
        <p:spPr>
          <a:xfrm rot="10800000" flipH="1">
            <a:off x="6509538" y="285750"/>
            <a:ext cx="2644623" cy="31658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1B3E3-E997-0845-9322-0AF79808B335}"/>
              </a:ext>
            </a:extLst>
          </p:cNvPr>
          <p:cNvCxnSpPr/>
          <p:nvPr/>
        </p:nvCxnSpPr>
        <p:spPr>
          <a:xfrm>
            <a:off x="457200" y="952500"/>
            <a:ext cx="27432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5750"/>
            <a:ext cx="57150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25000"/>
                  </a:schemeClr>
                </a:solidFill>
                <a:latin typeface="Haas Grot Disp 65 Medium" panose="020D0504030502050203" pitchFamily="34" charset="77"/>
                <a:cs typeface="Haas Grot Disp 65 Medium" charset="0"/>
              </a:rPr>
              <a:t>#Inclusive100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aas Grot Disp 65 Medium" panose="020D0504030502050203" pitchFamily="34" charset="77"/>
                <a:cs typeface="Haas Grot Disp 65 Medium" charset="0"/>
              </a:rPr>
              <a:t> 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aas Grot Disp 65 Medium" panose="020D0504030502050203" pitchFamily="34" charset="77"/>
                <a:cs typeface="Haas Grot Disp 65 Medium" charset="0"/>
              </a:rPr>
            </a:br>
            <a:br>
              <a:rPr lang="en-US" sz="3200" dirty="0">
                <a:solidFill>
                  <a:schemeClr val="accent1"/>
                </a:solidFill>
                <a:latin typeface="Haas Grot Disp 65 Medium" panose="020D0504030502050203" pitchFamily="34" charset="77"/>
                <a:cs typeface="Haas Grot Disp 65 Medium" charset="0"/>
              </a:rPr>
            </a:br>
            <a:r>
              <a:rPr lang="en-US" sz="1800" dirty="0">
                <a:latin typeface="Haas Grot Disp 45 Light" panose="020D0304030502050203" pitchFamily="34" charset="77"/>
                <a:cs typeface="Haas Grot Disp 65 Medium" charset="0"/>
              </a:rPr>
              <a:t>T</a:t>
            </a:r>
            <a:r>
              <a:rPr lang="en-US" sz="1800" dirty="0">
                <a:latin typeface="Haas Grot Disp 45 Light" panose="020D0304030502050203" pitchFamily="34" charset="77"/>
              </a:rPr>
              <a:t>he consortium adopted the moniker #Inclusive100 for the following reasons:</a:t>
            </a:r>
            <a:br>
              <a:rPr lang="en-US" sz="2400" dirty="0">
                <a:latin typeface="Haas Grot Disp 45 Light" panose="020D0304030502050203" pitchFamily="34" charset="77"/>
              </a:rPr>
            </a:br>
            <a:endParaRPr lang="en-US" sz="2400" dirty="0">
              <a:latin typeface="Haas Grot Disp 45 Light" panose="020D030403050205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134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894" y="872123"/>
            <a:ext cx="6612906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endParaRPr lang="en-US" sz="2400">
              <a:latin typeface="Haas Grot Disp 55 Roman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aas Grot Disp 55 Roman"/>
              </a:rPr>
              <a:t>Provide logo to showcase your commitment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aas Grot Disp 55 Roman"/>
              </a:rPr>
              <a:t>Participate in the DBP Inclusion Index annual application (mid-December 2019 to mid-March 2020)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aas Grot Disp 55 Roman"/>
              </a:rPr>
              <a:t>Meet quarterly for roundtable discussions to confront barriers and share success stories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aas Grot Disp 55 Roman"/>
              </a:rPr>
              <a:t>Champion inclusive corporate practices and policies that drive data-driven results and share those practices throughout your organization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5444" y="4052910"/>
            <a:ext cx="8162305" cy="257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39149-E7DE-43F3-A30A-06356F96BC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#Inclusive100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7616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3"/>
          <p:cNvSpPr txBox="1">
            <a:spLocks noGrp="1"/>
          </p:cNvSpPr>
          <p:nvPr>
            <p:ph type="body" sz="quarter" idx="18"/>
          </p:nvPr>
        </p:nvSpPr>
        <p:spPr>
          <a:xfrm>
            <a:off x="538478" y="303366"/>
            <a:ext cx="8111997" cy="8953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698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4265"/>
              </a:buClr>
              <a:buSzPct val="25000"/>
              <a:buFont typeface="Arial"/>
              <a:buNone/>
            </a:pPr>
            <a:r>
              <a:rPr lang="en-US" u="none" strike="noStrike" cap="none" dirty="0">
                <a:latin typeface="Haas Grot Disp 75"/>
                <a:ea typeface="Circular Std" charset="0"/>
                <a:cs typeface="Circular Std" charset="0"/>
                <a:sym typeface="Arial"/>
              </a:rPr>
              <a:t>Year </a:t>
            </a:r>
            <a:r>
              <a:rPr lang="en-US" dirty="0">
                <a:latin typeface="Haas Grot Disp 75"/>
                <a:ea typeface="Circular Std" charset="0"/>
                <a:cs typeface="Circular Std" charset="0"/>
                <a:sym typeface="Arial"/>
              </a:rPr>
              <a:t>Three</a:t>
            </a:r>
            <a:r>
              <a:rPr lang="en-US" u="none" strike="noStrike" cap="none" dirty="0">
                <a:latin typeface="Haas Grot Disp 75"/>
                <a:ea typeface="Circular Std" charset="0"/>
                <a:cs typeface="Circular Std" charset="0"/>
                <a:sym typeface="Arial"/>
              </a:rPr>
              <a:t> Momentum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4946" y="711183"/>
            <a:ext cx="7288666" cy="4487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chemeClr val="accent1"/>
              </a:buClr>
              <a:buSzPct val="125000"/>
            </a:pPr>
            <a:r>
              <a:rPr lang="en-US" sz="1400" dirty="0">
                <a:latin typeface="Haas Grot Disp 45 Light"/>
              </a:rPr>
              <a:t>#Inclusive100 participants are not looking for accolades, they are looking for a positive path forward. In past 21/2 years, the determination was relentless, the dialogue was spirited, and the work was hard. </a:t>
            </a:r>
            <a:endParaRPr lang="en-US" sz="1400" dirty="0">
              <a:latin typeface="Haas Grot Disp 45 Light" panose="020D0304030502050203" pitchFamily="34" charset="77"/>
            </a:endParaRPr>
          </a:p>
          <a:p>
            <a:pPr>
              <a:buClr>
                <a:schemeClr val="accent1"/>
              </a:buClr>
              <a:buSzPct val="125000"/>
            </a:pPr>
            <a:endParaRPr lang="en-US" sz="1400" b="1" dirty="0">
              <a:solidFill>
                <a:schemeClr val="bg2"/>
              </a:solidFill>
              <a:latin typeface="Haas Grot Disp 45 Light" panose="020D0304030502050203" pitchFamily="34" charset="77"/>
              <a:ea typeface="Haas Grot Disp 65 Medium" charset="0"/>
              <a:cs typeface="Haas Grot Disp 65 Medium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sz="1400" b="1" dirty="0">
                <a:solidFill>
                  <a:schemeClr val="bg2"/>
                </a:solidFill>
                <a:latin typeface="Haas Grot Disp 45 Light"/>
                <a:ea typeface="Haas Grot Disp 65 Medium" charset="0"/>
                <a:cs typeface="Haas Grot Disp 65 Medium" charset="0"/>
              </a:rPr>
              <a:t>Corporate Partners</a:t>
            </a:r>
            <a:br>
              <a:rPr lang="en-US" sz="1400" b="1" dirty="0">
                <a:latin typeface="Haas Grot Disp 45 Light"/>
                <a:ea typeface="Haas Grot Disp 45 Light" charset="0"/>
                <a:cs typeface="Haas Grot Disp 45 Light" charset="0"/>
              </a:rPr>
            </a:br>
            <a:r>
              <a:rPr lang="en-US" sz="1250" dirty="0">
                <a:solidFill>
                  <a:srgbClr val="3F3F3F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39 companies across marketing, media and tech are active partners</a:t>
            </a:r>
          </a:p>
          <a:p>
            <a:pPr lvl="0">
              <a:buClr>
                <a:schemeClr val="accent1"/>
              </a:buClr>
              <a:buSzPct val="125000"/>
            </a:pPr>
            <a:endParaRPr lang="en-US" dirty="0">
              <a:solidFill>
                <a:schemeClr val="accent1"/>
              </a:solidFill>
              <a:latin typeface="Haas Grot Disp 45 Light"/>
              <a:ea typeface="Haas Grot Disp 65 Medium" charset="0"/>
              <a:cs typeface="Haas Grot Disp 65 Medium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Energized Roundtables</a:t>
            </a:r>
            <a:br>
              <a:rPr lang="en-US" sz="1400" b="1" dirty="0">
                <a:latin typeface="Haas Grot Disp 45 Light"/>
                <a:ea typeface="Haas Grot Disp 45 Light" charset="0"/>
                <a:cs typeface="Haas Grot Disp 45 Light" charset="0"/>
              </a:rPr>
            </a:br>
            <a:r>
              <a:rPr lang="en-US" sz="1250" dirty="0">
                <a:latin typeface="Haas Grot Disp 45 Light"/>
              </a:rPr>
              <a:t>Roundtable #1  -  importance of measurement </a:t>
            </a:r>
            <a:endParaRPr lang="en-US" sz="1250" dirty="0">
              <a:latin typeface="Haas Grot Disp 45 Light" panose="020D0304030502050203" pitchFamily="34" charset="77"/>
            </a:endParaRPr>
          </a:p>
          <a:p>
            <a:r>
              <a:rPr lang="en-US" sz="1250" dirty="0">
                <a:latin typeface="Haas Grot Disp 45 Light"/>
              </a:rPr>
              <a:t>Roundtable #2  -  addressing bias in the hiring and staff development process  </a:t>
            </a:r>
            <a:endParaRPr lang="en-US" sz="1250" dirty="0">
              <a:latin typeface="Haas Grot Disp 45 Light" panose="020D0304030502050203" pitchFamily="34" charset="77"/>
            </a:endParaRPr>
          </a:p>
          <a:p>
            <a:r>
              <a:rPr lang="en-US" sz="1250" dirty="0">
                <a:latin typeface="Haas Grot Disp 45 Light"/>
              </a:rPr>
              <a:t>Roundtable #3  - developing internal leadership development programs</a:t>
            </a:r>
          </a:p>
          <a:p>
            <a:r>
              <a:rPr lang="en-US" sz="1250" dirty="0">
                <a:latin typeface="Haas Grot Disp 45 Light"/>
              </a:rPr>
              <a:t>Roundtable #4  -  1</a:t>
            </a:r>
            <a:r>
              <a:rPr lang="en-US" sz="1250" baseline="30000" dirty="0">
                <a:latin typeface="Haas Grot Disp 45 Light"/>
              </a:rPr>
              <a:t>st</a:t>
            </a:r>
            <a:r>
              <a:rPr lang="en-US" sz="1250" dirty="0">
                <a:latin typeface="Haas Grot Disp 45 Light"/>
              </a:rPr>
              <a:t> Annual #Inclusive100 Benchmark Results presented  </a:t>
            </a:r>
            <a:endParaRPr lang="en-US" sz="1250" dirty="0">
              <a:latin typeface="Haas Grot Disp 45 Light" panose="020D0304030502050203" pitchFamily="34" charset="77"/>
            </a:endParaRPr>
          </a:p>
          <a:p>
            <a:r>
              <a:rPr lang="en-US" sz="1250" dirty="0">
                <a:latin typeface="Haas Grot Disp 45 Light"/>
              </a:rPr>
              <a:t>Roundtable #5  -  Inclusive Leadership task force launched to gather best practices case studies</a:t>
            </a:r>
          </a:p>
          <a:p>
            <a:r>
              <a:rPr lang="en-US" sz="1250" dirty="0">
                <a:latin typeface="Haas Grot Disp 45 Light"/>
              </a:rPr>
              <a:t>Roundtable #6  - Creating cultural competency in client-facing teams</a:t>
            </a:r>
          </a:p>
          <a:p>
            <a:r>
              <a:rPr lang="en-US" sz="1250" dirty="0">
                <a:latin typeface="Haas Grot Disp 45 Light"/>
              </a:rPr>
              <a:t>Roundtable #7 -  2</a:t>
            </a:r>
            <a:r>
              <a:rPr lang="en-US" sz="1250" baseline="30000" dirty="0">
                <a:latin typeface="Haas Grot Disp 45 Light"/>
              </a:rPr>
              <a:t>nd</a:t>
            </a:r>
            <a:r>
              <a:rPr lang="en-US" sz="1250" dirty="0">
                <a:latin typeface="Haas Grot Disp 45 Light"/>
              </a:rPr>
              <a:t> Annual #Inclusive100 findings released ;13 best practice case studies shared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n-US" sz="1250" dirty="0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Roundtable #8 – Forsman &amp; </a:t>
            </a:r>
            <a:r>
              <a:rPr lang="en-US" sz="1250" dirty="0" err="1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Bodenfors</a:t>
            </a:r>
            <a:r>
              <a:rPr lang="en-US" sz="1250" dirty="0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 Cultural Playbook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n-US" sz="1250" dirty="0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Roundtable #9 – March 19, 2020 </a:t>
            </a:r>
            <a:r>
              <a:rPr lang="en-US" sz="1250" dirty="0" err="1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Syndio</a:t>
            </a:r>
            <a:r>
              <a:rPr lang="en-US" sz="1250" dirty="0">
                <a:solidFill>
                  <a:srgbClr val="000000"/>
                </a:solidFill>
                <a:latin typeface="Haas Grot Disp 45 Light"/>
                <a:ea typeface="Haas Grot Disp 45 Light" charset="0"/>
                <a:cs typeface="Haas Grot Disp 45 Light" charset="0"/>
              </a:rPr>
              <a:t> Pay Equity Tool - Demonstration and Case Studies</a:t>
            </a:r>
          </a:p>
          <a:p>
            <a:pPr marL="0" lvl="5">
              <a:buClr>
                <a:schemeClr val="accent1"/>
              </a:buClr>
              <a:buSzPct val="125000"/>
            </a:pPr>
            <a:endParaRPr lang="en-US" dirty="0">
              <a:solidFill>
                <a:srgbClr val="3F3F3F"/>
              </a:solidFill>
              <a:latin typeface="Haas Grot Disp 45 Light"/>
              <a:ea typeface="Haas Grot Disp 45 Light" charset="0"/>
              <a:cs typeface="Haas Grot Disp 45 Light" charset="0"/>
            </a:endParaRPr>
          </a:p>
          <a:p>
            <a:pPr lvl="0"/>
            <a:r>
              <a:rPr lang="en-US" sz="1400" b="1" dirty="0">
                <a:solidFill>
                  <a:schemeClr val="bg2"/>
                </a:solidFill>
                <a:latin typeface="Haas Grot Disp 45 Light"/>
              </a:rPr>
              <a:t>Industry Alignment</a:t>
            </a:r>
            <a:br>
              <a:rPr lang="en-US" sz="1400" b="1" dirty="0">
                <a:latin typeface="Haas Grot Disp 45 Light"/>
                <a:ea typeface="Haas Grot Disp 45 Light" charset="0"/>
                <a:cs typeface="Haas Grot Disp 45 Light" charset="0"/>
              </a:rPr>
            </a:br>
            <a:r>
              <a:rPr lang="en-US" sz="1250" dirty="0">
                <a:latin typeface="Haas Grot Disp 45 Light"/>
                <a:ea typeface="Haas Grot Disp 45 Light" charset="0"/>
                <a:cs typeface="Haas Grot Disp 45 Light" charset="0"/>
              </a:rPr>
              <a:t>#Inclusive100 is </a:t>
            </a:r>
            <a:r>
              <a:rPr lang="en-US" sz="1250" dirty="0">
                <a:latin typeface="Haas Grot Disp 45 Light"/>
              </a:rPr>
              <a:t>supported by the 4As, IAB and Ad Council</a:t>
            </a:r>
          </a:p>
          <a:p>
            <a:pPr lvl="0"/>
            <a:endParaRPr lang="en-US" sz="1250" dirty="0">
              <a:latin typeface="Haas Grot Disp 45 Light" panose="020D0304030502050203" pitchFamily="34" charset="77"/>
            </a:endParaRPr>
          </a:p>
          <a:p>
            <a:pPr lvl="0"/>
            <a:endParaRPr lang="en-US" sz="1250" dirty="0">
              <a:latin typeface="Haas Grot Disp 45 Light" panose="020D0304030502050203" pitchFamily="34" charset="77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5" y="3882209"/>
            <a:ext cx="390503" cy="315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4479D-40BD-ED45-9599-8E131A376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8" y="2744356"/>
            <a:ext cx="640861" cy="640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96504-36B9-E54D-A03E-1F4FC464B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40" y="4587872"/>
            <a:ext cx="468903" cy="468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DCB50-B70E-444F-BD64-06E32A419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95" y="1699986"/>
            <a:ext cx="525867" cy="5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18A9D7-0AE2-2741-B4E8-206A0342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8" b="58519"/>
          <a:stretch/>
        </p:blipFill>
        <p:spPr>
          <a:xfrm flipV="1">
            <a:off x="0" y="2305941"/>
            <a:ext cx="2514600" cy="31384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632" y="4781467"/>
            <a:ext cx="1083682" cy="620996"/>
            <a:chOff x="3962401" y="4397743"/>
            <a:chExt cx="1083682" cy="6209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55116" y="4462757"/>
              <a:ext cx="490967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Francine\Creative Cloud Files\She Runs It Brand Assets\SRI Logo Black Tex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1" y="4397743"/>
              <a:ext cx="620996" cy="62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Image result for wunderman logo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wunderman logo"/>
          <p:cNvSpPr>
            <a:spLocks noChangeAspect="1" noChangeArrowheads="1"/>
          </p:cNvSpPr>
          <p:nvPr/>
        </p:nvSpPr>
        <p:spPr bwMode="auto">
          <a:xfrm>
            <a:off x="307975" y="293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42EC1E-A182-3C4D-98DD-1CD639368FDA}"/>
              </a:ext>
            </a:extLst>
          </p:cNvPr>
          <p:cNvCxnSpPr>
            <a:cxnSpLocks/>
          </p:cNvCxnSpPr>
          <p:nvPr/>
        </p:nvCxnSpPr>
        <p:spPr>
          <a:xfrm>
            <a:off x="307976" y="952500"/>
            <a:ext cx="26348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399" y="251174"/>
            <a:ext cx="8229600" cy="896241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25000"/>
                  </a:schemeClr>
                </a:solidFill>
                <a:latin typeface="Haas Grot Disp 65 Medium" panose="020D0504030502050203" pitchFamily="34" charset="77"/>
              </a:rPr>
              <a:t>We Measure…</a:t>
            </a:r>
            <a:br>
              <a:rPr lang="en-US" sz="3200" dirty="0">
                <a:solidFill>
                  <a:schemeClr val="bg1">
                    <a:lumMod val="25000"/>
                  </a:schemeClr>
                </a:solidFill>
                <a:latin typeface="Haas Grot Disp 65 Medium" panose="020D0504030502050203" pitchFamily="34" charset="77"/>
              </a:rPr>
            </a:br>
            <a:br>
              <a:rPr lang="en-US" sz="3200" dirty="0">
                <a:solidFill>
                  <a:schemeClr val="bg1">
                    <a:lumMod val="25000"/>
                  </a:schemeClr>
                </a:solidFill>
                <a:latin typeface="Haas Grot Disp 65 Medium" panose="020D0504030502050203" pitchFamily="34" charset="77"/>
              </a:rPr>
            </a:br>
            <a:r>
              <a:rPr lang="en-US" sz="3200" dirty="0">
                <a:solidFill>
                  <a:schemeClr val="bg1">
                    <a:lumMod val="25000"/>
                  </a:schemeClr>
                </a:solidFill>
                <a:latin typeface="Haas Grot Disp 45 Light" panose="020D0304030502050203" pitchFamily="34" charset="77"/>
              </a:rPr>
              <a:t>Because it Matters</a:t>
            </a:r>
          </a:p>
        </p:txBody>
      </p:sp>
      <p:pic>
        <p:nvPicPr>
          <p:cNvPr id="1026" name="FEBB552C-C734-4565-BF1D-7A15D7768CE2">
            <a:extLst>
              <a:ext uri="{FF2B5EF4-FFF2-40B4-BE49-F238E27FC236}">
                <a16:creationId xmlns:a16="http://schemas.microsoft.com/office/drawing/2014/main" id="{A12965DB-86A9-4335-ACD8-E285F1D6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1" y="1623398"/>
            <a:ext cx="7273959" cy="38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9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40766"/>
              </p:ext>
            </p:extLst>
          </p:nvPr>
        </p:nvGraphicFramePr>
        <p:xfrm>
          <a:off x="1040130" y="1565910"/>
          <a:ext cx="6818978" cy="382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14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latin typeface="Calibri Regular" charset="0"/>
                        </a:rPr>
                        <a:t>CEO Commitment</a:t>
                      </a:r>
                    </a:p>
                  </a:txBody>
                  <a:tcPr marL="68580" marR="68580" marT="51435" marB="5486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alibri Regular" charset="0"/>
                        </a:rPr>
                        <a:t>#Inclusive100</a:t>
                      </a:r>
                    </a:p>
                  </a:txBody>
                  <a:tcPr marL="68580" marR="68580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Meets regularly with diversity executive to review diversity goals and performance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21.4%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Oversees or approves management compensation plans tied to diversity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Requires diversity executive to report on diversity metrics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42.9%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Oversees and/or reviews metrics on supplier diversity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Embeds diversity &amp; inclusion into the business growth strategy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35.7%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Requires direct reports to report on diversity metrics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Holds leadership teams accountable for advancing D&amp;I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 Regular"/>
                          <a:ea typeface="+mn-ea"/>
                          <a:cs typeface="+mn-cs"/>
                        </a:rPr>
                        <a:t>42.9%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Sets enterprise-wide D&amp;I objectives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Calibri Regular"/>
                        </a:rPr>
                        <a:t>21.4%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Calibri Regular"/>
                          <a:ea typeface="+mn-ea"/>
                          <a:cs typeface="+mn-cs"/>
                        </a:rPr>
                        <a:t>Reports metrics as part of annual report</a:t>
                      </a:r>
                    </a:p>
                  </a:txBody>
                  <a:tcPr marL="137160" marR="137160" marT="51435" marB="54864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Calibri Regular" charset="0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57350" y="1024613"/>
            <a:ext cx="6263640" cy="47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5F9F"/>
                </a:solidFill>
                <a:latin typeface="Calibri Regular" charset="0"/>
              </a:rPr>
              <a:t>Percentage of Companies Whose CEO Demonstrated Commitment </a:t>
            </a:r>
            <a:br>
              <a:rPr lang="en-US" b="1">
                <a:solidFill>
                  <a:srgbClr val="005F9F"/>
                </a:solidFill>
                <a:latin typeface="Calibri Regular" charset="0"/>
              </a:rPr>
            </a:br>
            <a:r>
              <a:rPr lang="en-US" b="1">
                <a:solidFill>
                  <a:srgbClr val="005F9F"/>
                </a:solidFill>
                <a:latin typeface="Calibri Regular" charset="0"/>
              </a:rPr>
              <a:t>to Diversity &amp; Inclusion in the Following Ways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51610" y="69049"/>
            <a:ext cx="6858000" cy="891540"/>
          </a:xfrm>
          <a:prstGeom prst="rect">
            <a:avLst/>
          </a:prstGeom>
          <a:solidFill>
            <a:srgbClr val="005F9F"/>
          </a:solidFill>
          <a:ln w="9525">
            <a:noFill/>
            <a:miter lim="800000"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116" charset="0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400">
                <a:latin typeface="Baskerville" charset="0"/>
                <a:ea typeface="Baskerville" charset="0"/>
                <a:cs typeface="Baskerville" charset="0"/>
              </a:rPr>
              <a:t>Company Culture: </a:t>
            </a:r>
          </a:p>
          <a:p>
            <a:pPr algn="ctr">
              <a:lnSpc>
                <a:spcPts val="2400"/>
              </a:lnSpc>
            </a:pPr>
            <a:r>
              <a:rPr lang="en-US" sz="2100" spc="75">
                <a:solidFill>
                  <a:srgbClr val="FFFF00"/>
                </a:solidFill>
                <a:latin typeface="Baskerville" charset="0"/>
                <a:ea typeface="Baskerville" charset="0"/>
                <a:cs typeface="Baskerville" charset="0"/>
              </a:rPr>
              <a:t>CEO Commitment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93938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18A9D7-0AE2-2741-B4E8-206A0342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8" b="58519"/>
          <a:stretch/>
        </p:blipFill>
        <p:spPr>
          <a:xfrm flipV="1">
            <a:off x="16922" y="2001140"/>
            <a:ext cx="2514600" cy="3138422"/>
          </a:xfrm>
          <a:prstGeom prst="rect">
            <a:avLst/>
          </a:prstGeom>
        </p:spPr>
      </p:pic>
      <p:sp>
        <p:nvSpPr>
          <p:cNvPr id="2" name="AutoShape 2" descr="Image result for wunderman logo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underman logo"/>
          <p:cNvSpPr>
            <a:spLocks noChangeAspect="1" noChangeArrowheads="1"/>
          </p:cNvSpPr>
          <p:nvPr/>
        </p:nvSpPr>
        <p:spPr bwMode="auto">
          <a:xfrm>
            <a:off x="307975" y="293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858" y="312068"/>
            <a:ext cx="8229600" cy="896241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latin typeface="Haas Grot Disp 65 Medium"/>
              </a:rPr>
              <a:t>DBP Inclusion Index (II) Updates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EE8C9-6894-4E9E-94FC-5A674990E117}"/>
              </a:ext>
            </a:extLst>
          </p:cNvPr>
          <p:cNvSpPr txBox="1"/>
          <p:nvPr/>
        </p:nvSpPr>
        <p:spPr>
          <a:xfrm>
            <a:off x="2367134" y="1145011"/>
            <a:ext cx="6654067" cy="41626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DBP II: scorecards distributed May 12, under embargo until August 18  </a:t>
            </a:r>
            <a:endParaRPr lang="en-US" sz="1800" dirty="0">
              <a:cs typeface="Calibri"/>
            </a:endParaRPr>
          </a:p>
          <a:p>
            <a:pPr marL="285750" indent="-285750"/>
            <a:endParaRPr lang="en-US" sz="18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DBP II Snapshot Report out mid-July  </a:t>
            </a:r>
            <a:endParaRPr lang="en-US" dirty="0"/>
          </a:p>
          <a:p>
            <a:pPr marL="285750" indent="-285750"/>
            <a:endParaRPr lang="en-US" sz="18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WMM Research survey highlights overview webinar on 8/26 at 2:00 pm  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198 applications this year (25% +)</a:t>
            </a:r>
            <a:endParaRPr lang="en-US" sz="1250" dirty="0">
              <a:ea typeface="+mn-lt"/>
              <a:cs typeface="+mn-lt"/>
            </a:endParaRPr>
          </a:p>
          <a:p>
            <a:pPr marL="604444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ea typeface="+mn-lt"/>
                <a:cs typeface="+mn-lt"/>
              </a:rPr>
              <a:t>23 participants in the advertising/media/ad tech sector (↑60%  from 2019</a:t>
            </a:r>
          </a:p>
          <a:p>
            <a:pPr lvl="1"/>
            <a:endParaRPr lang="en-US" sz="125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Index threshold – 60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#Inclusive 100 report will be released during Advertising Week  </a:t>
            </a:r>
            <a:endParaRPr lang="en-US" sz="1250" dirty="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A326BF-3E6E-491C-809C-BDBE6F6F021E}"/>
              </a:ext>
            </a:extLst>
          </p:cNvPr>
          <p:cNvCxnSpPr>
            <a:cxnSpLocks/>
          </p:cNvCxnSpPr>
          <p:nvPr/>
        </p:nvCxnSpPr>
        <p:spPr>
          <a:xfrm flipV="1">
            <a:off x="101270" y="818443"/>
            <a:ext cx="3452847" cy="21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02809"/>
      </p:ext>
    </p:extLst>
  </p:cSld>
  <p:clrMapOvr>
    <a:masterClrMapping/>
  </p:clrMapOvr>
</p:sld>
</file>

<file path=ppt/theme/theme1.xml><?xml version="1.0" encoding="utf-8"?>
<a:theme xmlns:a="http://schemas.openxmlformats.org/drawingml/2006/main" name="She Runs It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Custom 1">
      <a:dk1>
        <a:srgbClr val="000000"/>
      </a:dk1>
      <a:lt1>
        <a:srgbClr val="FFFFFF"/>
      </a:lt1>
      <a:dk2>
        <a:srgbClr val="4D9CE1"/>
      </a:dk2>
      <a:lt2>
        <a:srgbClr val="47D0D2"/>
      </a:lt2>
      <a:accent1>
        <a:srgbClr val="FF3666"/>
      </a:accent1>
      <a:accent2>
        <a:srgbClr val="6302D3"/>
      </a:accent2>
      <a:accent3>
        <a:srgbClr val="B749A9"/>
      </a:accent3>
      <a:accent4>
        <a:srgbClr val="873FD3"/>
      </a:accent4>
      <a:accent5>
        <a:srgbClr val="5369EF"/>
      </a:accent5>
      <a:accent6>
        <a:srgbClr val="5082E8"/>
      </a:accent6>
      <a:hlink>
        <a:srgbClr val="4D9CE1"/>
      </a:hlink>
      <a:folHlink>
        <a:srgbClr val="47D0D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5213361E8D049AB2C316CD85A7390" ma:contentTypeVersion="4" ma:contentTypeDescription="Create a new document." ma:contentTypeScope="" ma:versionID="546acc7ef6625ba5c8e201a92b42ca9c">
  <xsd:schema xmlns:xsd="http://www.w3.org/2001/XMLSchema" xmlns:xs="http://www.w3.org/2001/XMLSchema" xmlns:p="http://schemas.microsoft.com/office/2006/metadata/properties" xmlns:ns2="93a69659-fd56-43aa-b65b-1290b8de3092" xmlns:ns3="e0691470-6b45-44a4-a827-22780e8a9628" targetNamespace="http://schemas.microsoft.com/office/2006/metadata/properties" ma:root="true" ma:fieldsID="355ffe82769cfa566d7f94dae113610e" ns2:_="" ns3:_="">
    <xsd:import namespace="93a69659-fd56-43aa-b65b-1290b8de3092"/>
    <xsd:import namespace="e0691470-6b45-44a4-a827-22780e8a9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69659-fd56-43aa-b65b-1290b8de3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91470-6b45-44a4-a827-22780e8a9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691470-6b45-44a4-a827-22780e8a9628">
      <UserInfo>
        <DisplayName>Lynn Branigan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F6AC22-4E4D-4549-8A9A-8011A57272E0}">
  <ds:schemaRefs>
    <ds:schemaRef ds:uri="93a69659-fd56-43aa-b65b-1290b8de3092"/>
    <ds:schemaRef ds:uri="e0691470-6b45-44a4-a827-22780e8a96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701CB3-9AE0-42CA-9EF3-6792DF5FD9B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e0691470-6b45-44a4-a827-22780e8a9628"/>
    <ds:schemaRef ds:uri="http://schemas.openxmlformats.org/package/2006/metadata/core-properties"/>
    <ds:schemaRef ds:uri="93a69659-fd56-43aa-b65b-1290b8de309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7E7C64-E745-4A50-AEE0-26C7A80A79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782</Words>
  <Application>Microsoft Office PowerPoint</Application>
  <PresentationFormat>On-screen Show (16:10)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.AppleSystemUIFont</vt:lpstr>
      <vt:lpstr>Arial</vt:lpstr>
      <vt:lpstr>Arial,Sans-Serif</vt:lpstr>
      <vt:lpstr>Baskerville</vt:lpstr>
      <vt:lpstr>Calibri</vt:lpstr>
      <vt:lpstr>Calibri Light</vt:lpstr>
      <vt:lpstr>Calibri Regular</vt:lpstr>
      <vt:lpstr>Courier New</vt:lpstr>
      <vt:lpstr>Haas Grot Disp 45 Light</vt:lpstr>
      <vt:lpstr>Haas Grot Disp 55 Roman</vt:lpstr>
      <vt:lpstr>Haas Grot Disp 65 Medium</vt:lpstr>
      <vt:lpstr>Haas Grot Disp 75</vt:lpstr>
      <vt:lpstr>Helvetica</vt:lpstr>
      <vt:lpstr>Wingdings</vt:lpstr>
      <vt:lpstr>She Runs It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Office Theme</vt:lpstr>
      <vt:lpstr>PowerPoint Presentation</vt:lpstr>
      <vt:lpstr>PowerPoint Presentation</vt:lpstr>
      <vt:lpstr>Agenda  </vt:lpstr>
      <vt:lpstr>#Inclusive100   The consortium adopted the moniker #Inclusive100 for the following reasons: </vt:lpstr>
      <vt:lpstr>PowerPoint Presentation</vt:lpstr>
      <vt:lpstr>PowerPoint Presentation</vt:lpstr>
      <vt:lpstr>We Measure…  Because it Matters</vt:lpstr>
      <vt:lpstr>PowerPoint Presentation</vt:lpstr>
      <vt:lpstr>DBP Inclusion Index (II) Updates</vt:lpstr>
      <vt:lpstr>Considerations in the recovery </vt:lpstr>
      <vt:lpstr>Resources &amp; Links Shared Today (6-8-20)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Women in Advertising</dc:subject>
  <dc:creator>Sterling P. Sanders</dc:creator>
  <cp:lastModifiedBy>Nadia McDowell</cp:lastModifiedBy>
  <cp:revision>19</cp:revision>
  <cp:lastPrinted>2018-12-06T15:58:44Z</cp:lastPrinted>
  <dcterms:created xsi:type="dcterms:W3CDTF">2016-09-07T21:37:51Z</dcterms:created>
  <dcterms:modified xsi:type="dcterms:W3CDTF">2020-06-08T18:41:32Z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0x010100FF55213361E8D049AB2C316CD85A7390</vt:lpwstr>
  </property>
  <property fmtid="{D5CDD505-2E9C-101B-9397-08002B2CF9AE}" pid="3" name="AuthorIds_UIVersion_512">
    <vt:lpwstr>21</vt:lpwstr>
  </property>
</Properties>
</file>